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05" r:id="rId2"/>
    <p:sldId id="446" r:id="rId3"/>
    <p:sldId id="256" r:id="rId4"/>
    <p:sldId id="447" r:id="rId5"/>
    <p:sldId id="275" r:id="rId6"/>
    <p:sldId id="301" r:id="rId7"/>
    <p:sldId id="284" r:id="rId8"/>
    <p:sldId id="285" r:id="rId9"/>
    <p:sldId id="286" r:id="rId10"/>
    <p:sldId id="294" r:id="rId11"/>
    <p:sldId id="295" r:id="rId12"/>
    <p:sldId id="266" r:id="rId13"/>
    <p:sldId id="297" r:id="rId14"/>
    <p:sldId id="300" r:id="rId15"/>
    <p:sldId id="298" r:id="rId16"/>
    <p:sldId id="299" r:id="rId17"/>
    <p:sldId id="449" r:id="rId18"/>
    <p:sldId id="451" r:id="rId19"/>
    <p:sldId id="452" r:id="rId20"/>
    <p:sldId id="453" r:id="rId21"/>
    <p:sldId id="454" r:id="rId22"/>
    <p:sldId id="456" r:id="rId23"/>
    <p:sldId id="265" r:id="rId24"/>
    <p:sldId id="262" r:id="rId25"/>
    <p:sldId id="458" r:id="rId26"/>
    <p:sldId id="457" r:id="rId27"/>
    <p:sldId id="460" r:id="rId28"/>
    <p:sldId id="462" r:id="rId29"/>
    <p:sldId id="464" r:id="rId30"/>
    <p:sldId id="467" r:id="rId31"/>
    <p:sldId id="455" r:id="rId3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91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18:39.19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2771,'2'-26,"1"-1,1 1,9-33,1-7,-13 63,11-66,32-101,-38 152,0 0,2 0,0 1,0 1,2-1,0 1,1 1,1 0,0 0,26-23,-26 30,0 1,1 0,0 1,1 0,-1 1,1 0,22-3,-17 3,0 0,-1-2,28-12,11-13,-2-3,59-47,-85 57,0-1,-1-2,-2-1,44-62,-55 64,-1-1,-1 0,-1-1,9-36,11-28,-8 31,-2-2,-3 0,-4-1,-2 0,-2-1,1-92,-16-393,3 533,-1 0,-1-1,0 1,-2 1,0-1,-1 1,0 0,-11-19,11 25,-1 0,1 1,-2 0,1 0,-1 1,-1 0,0 0,0 1,-1 0,1 0,-2 1,-21-11,24 15,-1 0,1 1,-1 0,0 0,0 1,0 0,0 0,0 1,0 1,0-1,0 1,0 1,0 0,0 0,1 0,-1 1,1 1,-11 5,-15 9,2 2,0 1,-31 27,14-10,46-36,-23 21,23-13,18-4,53-2,1-4,78-9,-88 4,-1 1,0 4,101 11,-145-8,10 0,0 1,-1 1,1 2,-1 0,34 16,-54-21,-1 0,0-1,0 1,0 0,0 0,0 0,0 1,0-1,-1 0,1 1,-1-1,0 1,1-1,-1 1,0 0,-1-1,1 1,0 5,1 59,-2-26,9 199,-2-43,-7-191,1-1,0 1,0 0,0 0,1-1,-1 1,2-1,-1 1,0-1,1 0,5 7,0-1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00.5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2794 453,'-2'-5,"0"0,-1 0,1 1,-1-1,0 1,0 0,0 0,-1 0,1 0,-1 1,0-1,0 1,-8-5,-6-7,-19-22,-1 2,-2 2,-1 1,-2 2,0 3,-89-43,80 49,0 1,-1 3,-1 3,0 1,-1 3,0 3,-91-2,22 9,-122 3,51 19,149-16,-74 22,20-3,54-13,0 2,1 2,-44 23,-16 6,69-28,1 1,1 1,1 2,-36 29,-27 18,73-49,0 1,1 1,1 1,1 1,1 1,-24 39,31-45,-21 31,3 3,1 0,-36 97,60-131,0 0,0 0,2 0,0 0,2 1,0-1,0 1,2-1,1 1,0-1,1 1,1-1,0 0,2-1,0 1,1-1,0 0,2-1,16 26,87 131,-58-85,66 80,-79-118,2-1,74 61,-91-89,0-1,1-2,1 0,1-2,0-1,56 19,-45-21,184 52,-181-55,0-3,0-1,60 0,-67-5,0-1,0-2,0-2,0-1,64-19,-7-11,-1-5,134-78,158-130,-177 110,-203 136,15-11,0 0,28-24,-42 31,0 1,0-1,-1 1,1-1,-1-1,0 1,-1-1,0 1,0-1,0 0,-1 0,2-9,6-46,-4-1,-2 0,-3 0,-2 0,-4 0,-2 0,-3 0,-22-74,26 104,0-1,3 0,0-47,2 38,-9-59,-3 16,8 72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08.6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0 249,'1'-1,"1"-1,-1 1,1 0,-1 0,1 0,-1 0,1 0,-1 0,1 1,0-1,-1 1,1-1,0 1,0-1,-1 1,1 0,0 0,2 0,0-1,393-73,-331 60,-47 10,-1-2,24-10,-26 9,0 1,0 1,27-6,316-50,-311 53,8-1,0 2,61 1,-95 6,-4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28T04:25:19.2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1 133,'0'-1,"1"-1,-1 1,1 0,-1 0,1 0,0 0,-1 0,1 0,0 0,0 0,0 1,0-1,-1 0,1 0,0 1,1-1,-1 0,0 1,0-1,0 1,2-1,27-9,2 3,1 2,1 2,36 0,-5 0,899-75,-953 77,-7 0,0 0,-1 0,1 1,0 0,0 0,0 0,-1 0,1 0,0 1,0 0,0 0,-1 0,1 0,0 0,3 3,2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A3DC9B-471E-48C0-BA12-AA0BA610B0A0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4D6B4-66E8-4185-973C-DDD0EFBF1FF3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416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EA4EF9-4071-45FF-B2A0-01FFC43F750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5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8169-63D2-4C8F-8B83-3A5750212D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C134B-9B60-46CA-B0A6-4ED5EC0F6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BF7F5-0300-419F-BF86-6CD6A172E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F95BF-AB52-40D4-91C8-2F95A62F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E3576-BD21-409B-B6F7-18341A6F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530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17B25-A9C0-4E7A-A71D-F767A087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81B10F-960D-44B6-93A8-01B1B63E5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4BB00-A811-4435-B41A-6A58F892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B3815-B46F-4C15-A924-C96B7A43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D7240-4019-4729-9088-B8F1AE8D5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74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329194-E522-4DD4-BCE2-9F22FE620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2AE4B-6B6F-4BDE-95F2-976D38B43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C4318-F2F9-49E8-BBDC-97FB77A4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DB968-7575-4ECD-8782-56AFFF87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1B3F7-2366-4D90-B498-F1E451F4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6702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60A97-2700-4B2B-8D06-16EE122A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3A74-C66B-49C7-AED2-DEE007EB5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A2E3A-C0D2-49B0-A4C6-4D437236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B240A-2902-49EF-BDE5-F655B6F5B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9F4DD-01A2-4119-8CA9-77B3055A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9373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A0699-6A46-4501-A904-1C7840B3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15DC9-38A3-4F0D-8C2C-5309D9A62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6379-BD86-40ED-82B9-852992E4B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96BDE-3B7F-40BC-9366-5B59E1115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2E07B-3220-44B3-8715-76D9265E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1345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C485-BCDC-4BA4-A9E2-D2D1D1F2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F4056-7D05-4DC1-99AA-9925C3986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69363-722E-4672-8F50-8E9EE54253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316E8-B9EF-4E62-9949-477F8E7A1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2780E-4124-4759-9901-8CD460BEA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B2449-7AEE-4073-8244-52EE702C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1488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B0DA0-21EC-46B4-BB12-A9458D456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FE735-2411-40CD-9D19-7B3B0D879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B0969-F3B0-4D73-A539-9C98FFE82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6A9EF-8EBF-40AC-AC0F-92BEDDB24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B61AF1-1BC4-4B8C-A28F-E44FBE6694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FC53AB-89C5-4660-8BA5-1530E8A1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3983B0-3F1F-450E-9F02-8E1AFA41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22E3-A84C-4D36-A866-AD02A3502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899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00172-9E51-483C-BDB7-9EDCCFB8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1B1B76-FC51-4D6D-8B7E-927024D25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7632A-E8FB-43EF-8014-53E42CCD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CA672-B2EC-4F43-8320-D2377223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2679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B6C93F-A95C-4788-B7AB-75CA62BD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ACE296-26BF-47F8-9759-5E74DEAC0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BADEA-5A2C-4276-A3DF-B382ECE8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38667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9BD5-39FE-4516-A431-7B1F43869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3990A-BFEE-4ACC-9C74-48082E288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93D3B-8276-4E3D-AD08-1804676CE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77E18-F28C-49BC-AEA1-4895263C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270F99-3AE4-430F-AE63-5435E1470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7EC3E6-9D5F-4436-A19B-4712C637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486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15A7-2BB6-4F2D-A672-CF513104B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8D9046-F5C5-45BA-815D-009EB7CE62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D5046-F44C-426B-9DB5-DA1389E42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66395-7E8B-455C-AEE1-7B1C4A48B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CF073-9E7C-42D3-92B1-BDAC0853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91E8E-9899-4ED9-8FC7-E162B793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619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0D3EC-45BF-4FD5-8741-BB194FB40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F67B5-ACB6-43A2-8414-7DDBDC4C5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7F540-318A-4C7F-9286-630A78601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4F87C-95EE-474C-9F00-C4E6B588EA28}" type="datetimeFigureOut">
              <a:rPr lang="th-TH" smtClean="0"/>
              <a:t>29/10/64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711F4-4E80-43D9-A95C-4007C452C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9DF2-55D9-49F2-8DBB-DA4164714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11306-7AC2-4596-9A15-E6CAB96A126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4940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41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0" Type="http://schemas.openxmlformats.org/officeDocument/2006/relationships/image" Target="../media/image124.png"/><Relationship Id="rId45" Type="http://schemas.openxmlformats.org/officeDocument/2006/relationships/customXml" Target="../ink/ink4.xml"/><Relationship Id="rId44" Type="http://schemas.openxmlformats.org/officeDocument/2006/relationships/image" Target="../media/image126.png"/><Relationship Id="rId48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10.png"/><Relationship Id="rId4" Type="http://schemas.openxmlformats.org/officeDocument/2006/relationships/image" Target="../media/image33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4155" y="3049588"/>
            <a:ext cx="7772400" cy="531812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Operation Research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Credit Hours = 3</a:t>
            </a: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3200" b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Dr. Wazir Muhammad Laghari</a:t>
            </a: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28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i="1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Email: wazirlaghari@buetk.edu.pk</a:t>
            </a:r>
          </a:p>
        </p:txBody>
      </p:sp>
      <p:sp>
        <p:nvSpPr>
          <p:cNvPr id="5" name="AutoShape 2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BUITEMS monogram"/>
          <p:cNvSpPr>
            <a:spLocks noChangeAspect="1" noChangeArrowheads="1"/>
          </p:cNvSpPr>
          <p:nvPr/>
        </p:nvSpPr>
        <p:spPr bwMode="auto">
          <a:xfrm>
            <a:off x="1679575" y="-966788"/>
            <a:ext cx="2095500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0" y="4341812"/>
            <a:ext cx="8382000" cy="1588"/>
          </a:xfrm>
          <a:prstGeom prst="line">
            <a:avLst/>
          </a:prstGeom>
          <a:ln w="635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71" y="1062038"/>
            <a:ext cx="1896320" cy="1833562"/>
          </a:xfrm>
          <a:prstGeom prst="ellipse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2590800" y="5181600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1500" b="1" kern="120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Electrical Engineering Department 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Balochistan University of Engineering and Technology</a:t>
            </a:r>
          </a:p>
          <a:p>
            <a:pPr algn="ctr"/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cs typeface="Times New Roman" pitchFamily="18" charset="0"/>
              </a:rPr>
              <a:t>Khuzdar </a:t>
            </a:r>
          </a:p>
        </p:txBody>
      </p:sp>
    </p:spTree>
    <p:extLst>
      <p:ext uri="{BB962C8B-B14F-4D97-AF65-F5344CB8AC3E}">
        <p14:creationId xmlns:p14="http://schemas.microsoft.com/office/powerpoint/2010/main" val="26312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B9748-025D-4522-AEF0-85E98956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3" y="135921"/>
            <a:ext cx="10515600" cy="746112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Probability (Calculated Guess)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5E9F-74B9-487F-BF74-C1D8F4B18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00" y="1016421"/>
            <a:ext cx="11761100" cy="526299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Probability is the branch of mathematics concerning numerical descriptions of how likely an event is to occur, or how likely it is that a proposition is true. </a:t>
            </a:r>
          </a:p>
          <a:p>
            <a:pPr algn="just"/>
            <a:r>
              <a:rPr lang="en-US" dirty="0"/>
              <a:t>The probability of an event is a number between 0 and 1, where, roughly speaking, 0 indicates impossibility of the event and 1 indicates certainty.</a:t>
            </a:r>
          </a:p>
          <a:p>
            <a:pPr algn="just"/>
            <a:r>
              <a:rPr lang="en-US" dirty="0"/>
              <a:t>The higher the probability of an event, the more likely it is that the event will occur. A simple example is the tossing of a fair (unbiased) coin. </a:t>
            </a:r>
          </a:p>
          <a:p>
            <a:pPr algn="just"/>
            <a:r>
              <a:rPr lang="en-US" dirty="0"/>
              <a:t>Since the coin is fair, the two outcomes ("heads" and "tails") are both equally probable; the probability of "heads" equals the probability of "tails"; and since no other outcomes are possible, the probability of either "heads" or "tails" is 1/2 (which could also be written as 0.5 or 50%).</a:t>
            </a:r>
          </a:p>
          <a:p>
            <a:pPr algn="just"/>
            <a:endParaRPr lang="en-US" dirty="0"/>
          </a:p>
          <a:p>
            <a:pPr algn="just"/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8092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26FB3-0C58-4A62-A513-8337DC920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13" y="13543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Observation or Measurement And </a:t>
            </a:r>
            <a:br>
              <a:rPr lang="en-US" b="1" dirty="0"/>
            </a:br>
            <a:r>
              <a:rPr lang="en-US" b="1" dirty="0"/>
              <a:t>Experiment or Random Experiment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9445-4E75-46B1-9B22-1F9ABB666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13" y="1545579"/>
            <a:ext cx="11953412" cy="32741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Suppose a coin is tossed once and the up face is recorded. The recorded is called an observation or measurement.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The process of making observation is called an Experiment. 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Tossing a coin, rolling a die and drawing a card from a deck are all examples of random experiments.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A4B33-360C-48E5-8084-B6C7CBAB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51" y="4660695"/>
            <a:ext cx="2657475" cy="2061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64265-AC7A-4A3E-878A-8E5DE3D16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939" y="4660695"/>
            <a:ext cx="3002819" cy="2061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D0211-551D-427E-99A7-7554F427A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1497" y="5248620"/>
            <a:ext cx="2351832" cy="12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8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761D-5696-405E-AF30-65C333B89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0" y="114272"/>
            <a:ext cx="10515600" cy="64637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Experiment , Trial And Outcome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AA2B7-D5BE-4939-BE70-3E7988FA2E7C}"/>
              </a:ext>
            </a:extLst>
          </p:cNvPr>
          <p:cNvSpPr txBox="1"/>
          <p:nvPr/>
        </p:nvSpPr>
        <p:spPr>
          <a:xfrm>
            <a:off x="202048" y="760651"/>
            <a:ext cx="11989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is any action, process or phenomenon whose result (outcome) is subject to uncertainty is called an Experiment.</a:t>
            </a:r>
          </a:p>
          <a:p>
            <a:endParaRPr lang="en-US" dirty="0"/>
          </a:p>
          <a:p>
            <a:r>
              <a:rPr lang="en-US" dirty="0"/>
              <a:t>Each repetition of an experiment is called as a Trial</a:t>
            </a:r>
          </a:p>
          <a:p>
            <a:endParaRPr lang="en-US" dirty="0"/>
          </a:p>
          <a:p>
            <a:r>
              <a:rPr lang="en-US" dirty="0"/>
              <a:t>An outcome is a result of an experiment is called Outcome.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B8AED-D44D-4D85-A43D-02659A7E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627" y="3429000"/>
            <a:ext cx="7305675" cy="337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7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ADB6-4569-48D9-9307-50C51191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65" y="227339"/>
            <a:ext cx="10515600" cy="65447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Sample Space</a:t>
            </a:r>
            <a:endParaRPr lang="th-TH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DF8F4-5036-473F-A303-80265B564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56" y="1000237"/>
            <a:ext cx="11466414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The sample space is the set of all possible outcomes in an experiment.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Example:</a:t>
            </a:r>
            <a:endParaRPr lang="en-US" b="0" i="0" dirty="0">
              <a:solidFill>
                <a:srgbClr val="000000"/>
              </a:solidFill>
              <a:effectLst/>
              <a:latin typeface="Nunito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Tossing a coin: the sample space is {</a:t>
            </a:r>
            <a:r>
              <a:rPr lang="en-US" b="0" i="1" dirty="0">
                <a:solidFill>
                  <a:srgbClr val="000000"/>
                </a:solidFill>
                <a:effectLst/>
                <a:latin typeface="Nunito"/>
              </a:rPr>
              <a:t>H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, </a:t>
            </a:r>
            <a:r>
              <a:rPr lang="en-US" b="0" i="1" dirty="0">
                <a:solidFill>
                  <a:srgbClr val="000000"/>
                </a:solidFill>
                <a:effectLst/>
                <a:latin typeface="Nunito"/>
              </a:rPr>
              <a:t>T</a:t>
            </a:r>
            <a:r>
              <a:rPr lang="en-US" b="0" i="0" dirty="0">
                <a:solidFill>
                  <a:srgbClr val="000000"/>
                </a:solidFill>
                <a:effectLst/>
                <a:latin typeface="Nunito"/>
              </a:rPr>
              <a:t>}</a:t>
            </a:r>
            <a:r>
              <a:rPr lang="en-US" dirty="0">
                <a:solidFill>
                  <a:srgbClr val="000000"/>
                </a:solidFill>
                <a:latin typeface="Nunito"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Tossing a two coin: the sample space is {HH, HT, TH, TT}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Nunito"/>
              </a:rPr>
              <a:t>Rolling a Die : the sample space is {1,2,3,4,5,6}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B5ABC5-2025-4EDC-A524-1087C49D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3859901"/>
            <a:ext cx="4468660" cy="29977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885A29-E6F7-4FC8-A9CE-4274E57D5509}"/>
              </a:ext>
            </a:extLst>
          </p:cNvPr>
          <p:cNvSpPr txBox="1"/>
          <p:nvPr/>
        </p:nvSpPr>
        <p:spPr>
          <a:xfrm>
            <a:off x="5271286" y="3979387"/>
            <a:ext cx="486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= {HH, HT, TH, TT}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8DD5B3-4AEF-4B74-B1DF-1CB95C7B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4" y="4509676"/>
            <a:ext cx="5030296" cy="219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53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8F0B-71C9-427A-9A6E-B23D81ABD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Flip a coin 3 times. List the sample space.</a:t>
            </a:r>
            <a:endParaRPr lang="th-T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7481D-D26F-4CB2-BA15-4F9E984E24E1}"/>
              </a:ext>
            </a:extLst>
          </p:cNvPr>
          <p:cNvSpPr txBox="1"/>
          <p:nvPr/>
        </p:nvSpPr>
        <p:spPr>
          <a:xfrm>
            <a:off x="838200" y="1796432"/>
            <a:ext cx="9810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 = {HHH, HHT, HTH, HTT, THH, THT, TTH,TTT}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C9FC0-37C4-4F9F-A265-E673117E1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21" y="2856488"/>
            <a:ext cx="8067675" cy="38383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0F65E37-892D-4717-896E-65250A4E3C70}"/>
                  </a:ext>
                </a:extLst>
              </p14:cNvPr>
              <p14:cNvContentPartPr/>
              <p14:nvPr/>
            </p14:nvContentPartPr>
            <p14:xfrm>
              <a:off x="1243771" y="1714291"/>
              <a:ext cx="1005840" cy="787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0F65E37-892D-4717-896E-65250A4E3C7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25771" y="1696651"/>
                <a:ext cx="104148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D163AAB-13EA-461F-B9C4-4159EE84752E}"/>
                  </a:ext>
                </a:extLst>
              </p14:cNvPr>
              <p14:cNvContentPartPr/>
              <p14:nvPr/>
            </p14:nvContentPartPr>
            <p14:xfrm>
              <a:off x="2443651" y="2200291"/>
              <a:ext cx="484920" cy="89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D163AAB-13EA-461F-B9C4-4159EE84752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25651" y="2182651"/>
                <a:ext cx="5205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78D39EE-F036-4827-999F-4D4670F96626}"/>
                  </a:ext>
                </a:extLst>
              </p14:cNvPr>
              <p14:cNvContentPartPr/>
              <p14:nvPr/>
            </p14:nvContentPartPr>
            <p14:xfrm>
              <a:off x="3147451" y="2193451"/>
              <a:ext cx="479880" cy="47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78D39EE-F036-4827-999F-4D4670F9662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29811" y="2175811"/>
                <a:ext cx="515520" cy="8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837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C4DB-546D-44EE-969D-E1A672A4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88" y="376562"/>
            <a:ext cx="7189099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Sample Space of 1 Kid in Line {Boy, Girl}</a:t>
            </a:r>
            <a:endParaRPr lang="th-TH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12F05-E0D3-4FE7-A2D8-DCBD8A7EC244}"/>
              </a:ext>
            </a:extLst>
          </p:cNvPr>
          <p:cNvSpPr txBox="1"/>
          <p:nvPr/>
        </p:nvSpPr>
        <p:spPr>
          <a:xfrm>
            <a:off x="239388" y="1560284"/>
            <a:ext cx="100051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Space of 2 Kids in Line {Boy </a:t>
            </a:r>
            <a:r>
              <a:rPr lang="en-US" dirty="0" err="1"/>
              <a:t>Boy</a:t>
            </a:r>
            <a:r>
              <a:rPr lang="en-US" dirty="0"/>
              <a:t>, Boy Girl, Girl Boy, Girl </a:t>
            </a:r>
            <a:r>
              <a:rPr lang="en-US" dirty="0" err="1"/>
              <a:t>Girl</a:t>
            </a:r>
            <a:r>
              <a:rPr lang="en-US" dirty="0"/>
              <a:t> }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D09BA4-67F9-4C2B-BB1B-4B686D4CB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516" y="684527"/>
            <a:ext cx="640080" cy="7096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E5243A-837F-4D54-8CE6-15BFF347A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03" y="2006228"/>
            <a:ext cx="333060" cy="640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C94671-5066-4D3A-B20A-F639B33AA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020" y="2006228"/>
            <a:ext cx="264936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C000AF-E50C-4FCF-9C65-345A5356B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7341" y="2015649"/>
            <a:ext cx="264936" cy="6400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076E05-FCD5-498D-87C8-8D6261CCC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468" y="2006228"/>
            <a:ext cx="264936" cy="640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A4C380-BF0D-4EB7-8121-9CE54E694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868" y="2007959"/>
            <a:ext cx="333060" cy="6400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36EB76-DAAD-4AB3-AD03-EBCAB6E87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380" y="1991704"/>
            <a:ext cx="264936" cy="6400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9E0606-922C-4BBC-A5D5-F42F4F8C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903" y="2036650"/>
            <a:ext cx="333060" cy="6400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81E9B15-6686-4559-8398-97B8FA46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220" y="2006228"/>
            <a:ext cx="333060" cy="6400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E88152-C19D-47C2-A3FB-222753168398}"/>
              </a:ext>
            </a:extLst>
          </p:cNvPr>
          <p:cNvSpPr txBox="1"/>
          <p:nvPr/>
        </p:nvSpPr>
        <p:spPr>
          <a:xfrm>
            <a:off x="110119" y="3091535"/>
            <a:ext cx="114533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Space of 3 Kids in Line {BBB, …. GGG}</a:t>
            </a:r>
            <a:endParaRPr lang="th-TH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BC2C51-1BF5-4D57-8DCA-84D3061960CB}"/>
              </a:ext>
            </a:extLst>
          </p:cNvPr>
          <p:cNvSpPr txBox="1"/>
          <p:nvPr/>
        </p:nvSpPr>
        <p:spPr>
          <a:xfrm>
            <a:off x="477430" y="4248319"/>
            <a:ext cx="599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Formula of Sample Space = 2</a:t>
            </a:r>
            <a:r>
              <a:rPr lang="en-US" baseline="30000" dirty="0"/>
              <a:t>S</a:t>
            </a:r>
            <a:endParaRPr lang="th-TH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D74527-B14C-4651-A9C5-A6148BDA0154}"/>
              </a:ext>
            </a:extLst>
          </p:cNvPr>
          <p:cNvSpPr/>
          <p:nvPr/>
        </p:nvSpPr>
        <p:spPr>
          <a:xfrm>
            <a:off x="4750025" y="2036650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153B394-B43D-487B-897C-5EBB62864EB9}"/>
              </a:ext>
            </a:extLst>
          </p:cNvPr>
          <p:cNvSpPr/>
          <p:nvPr/>
        </p:nvSpPr>
        <p:spPr>
          <a:xfrm>
            <a:off x="7453212" y="1986059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0DF636C-BCD1-4081-8968-2FC6FC796C0A}"/>
              </a:ext>
            </a:extLst>
          </p:cNvPr>
          <p:cNvSpPr/>
          <p:nvPr/>
        </p:nvSpPr>
        <p:spPr>
          <a:xfrm>
            <a:off x="8788405" y="2000044"/>
            <a:ext cx="971891" cy="680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EB25EBC-F67A-43F7-8341-B4347EE92116}"/>
              </a:ext>
            </a:extLst>
          </p:cNvPr>
          <p:cNvSpPr/>
          <p:nvPr/>
        </p:nvSpPr>
        <p:spPr>
          <a:xfrm>
            <a:off x="6762600" y="552253"/>
            <a:ext cx="971891" cy="80024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0438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4E38-8CA2-41AE-8051-17AB3B2A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Flip a coin 4 times. List the sample space.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8F873-4D2F-40C7-936B-DB5B03696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71" y="1690688"/>
            <a:ext cx="6008377" cy="5086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A59A0-A560-4233-A57B-86F45074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570" y="2660214"/>
            <a:ext cx="50196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4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0FD8D-D64B-4D0F-8251-F2550133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26" y="11973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9BCB5-441B-4A14-ABA0-CF9F5FD09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14" y="1768980"/>
            <a:ext cx="10515600" cy="48907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Markov Chain is a random process in which the occurrence of future (next) state depends on the immediately (current) preceding sate it is known as Markov Chain Or Process</a:t>
            </a:r>
            <a:endParaRPr lang="th-TH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State: A state is a condition or location of an object in the system at specific or time is known as state.</a:t>
            </a:r>
          </a:p>
          <a:p>
            <a:pPr marL="0" indent="0">
              <a:buNone/>
            </a:pPr>
            <a:r>
              <a:rPr lang="en-US" dirty="0"/>
              <a:t>Behavior of consumers in terms of their brand (state because check different brands) loyalty and switching pattern.</a:t>
            </a:r>
          </a:p>
          <a:p>
            <a:pPr marL="0" indent="0">
              <a:buNone/>
            </a:pPr>
            <a:r>
              <a:rPr lang="en-US" dirty="0"/>
              <a:t>System = Market Place</a:t>
            </a:r>
          </a:p>
          <a:p>
            <a:pPr marL="0" indent="0">
              <a:buNone/>
            </a:pPr>
            <a:r>
              <a:rPr lang="en-US" dirty="0"/>
              <a:t>Any Machine use to made or manufacture a product, we also sue Markov Chain.</a:t>
            </a:r>
            <a:endParaRPr lang="th-TH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82E8C-63F2-4F10-81E8-FEF89F92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617" y="119735"/>
            <a:ext cx="2944447" cy="164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24B3E-FCFA-4D75-8927-63349022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41" y="456820"/>
            <a:ext cx="6029325" cy="3743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BE95F-E6E7-459D-B728-A62800E46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159" y="1070087"/>
            <a:ext cx="4800600" cy="2647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A975C5-9BB1-42B4-9E3C-6521C9A961C3}"/>
              </a:ext>
            </a:extLst>
          </p:cNvPr>
          <p:cNvSpPr txBox="1"/>
          <p:nvPr/>
        </p:nvSpPr>
        <p:spPr>
          <a:xfrm>
            <a:off x="995320" y="4750025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5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437C81-778D-47D7-8280-95AD11659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524" y="1343278"/>
            <a:ext cx="8201025" cy="5399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5713D2-2EF1-4B38-93AC-CBC17F0B98F1}"/>
              </a:ext>
            </a:extLst>
          </p:cNvPr>
          <p:cNvSpPr txBox="1"/>
          <p:nvPr/>
        </p:nvSpPr>
        <p:spPr>
          <a:xfrm>
            <a:off x="461246" y="309562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7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A90CEA-ECEB-4ED4-B502-F468539549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031504"/>
              </p:ext>
            </p:extLst>
          </p:nvPr>
        </p:nvGraphicFramePr>
        <p:xfrm>
          <a:off x="202301" y="659746"/>
          <a:ext cx="11806280" cy="51349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7323">
                  <a:extLst>
                    <a:ext uri="{9D8B030D-6E8A-4147-A177-3AD203B41FA5}">
                      <a16:colId xmlns:a16="http://schemas.microsoft.com/office/drawing/2014/main" val="384856492"/>
                    </a:ext>
                  </a:extLst>
                </a:gridCol>
                <a:gridCol w="10508957">
                  <a:extLst>
                    <a:ext uri="{9D8B030D-6E8A-4147-A177-3AD203B41FA5}">
                      <a16:colId xmlns:a16="http://schemas.microsoft.com/office/drawing/2014/main" val="178000836"/>
                    </a:ext>
                  </a:extLst>
                </a:gridCol>
              </a:tblGrid>
              <a:tr h="2227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 No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858338"/>
                  </a:ext>
                </a:extLst>
              </a:tr>
              <a:tr h="6352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Formulation and analysis of probabilistic models in operations research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696983124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Poisson processes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042994511"/>
                  </a:ext>
                </a:extLst>
              </a:tr>
              <a:tr h="7426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bg2">
                        <a:lumMod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Renewal processes</a:t>
                      </a:r>
                    </a:p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Markov chains</a:t>
                      </a:r>
                    </a:p>
                    <a:p>
                      <a:pPr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30658621"/>
                  </a:ext>
                </a:extLst>
              </a:tr>
              <a:tr h="6352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Queuing theory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3785848965"/>
                  </a:ext>
                </a:extLst>
              </a:tr>
              <a:tr h="49507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Markovian decision processes</a:t>
                      </a:r>
                    </a:p>
                    <a:p>
                      <a:pPr lvl="0" algn="just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1371556339"/>
                  </a:ext>
                </a:extLst>
              </a:tr>
              <a:tr h="55013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06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 series analysis</a:t>
                      </a:r>
                    </a:p>
                    <a:p>
                      <a:pPr lvl="0" algn="just"/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790715069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 07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Application areas reliability</a:t>
                      </a: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2481269350"/>
                  </a:ext>
                </a:extLst>
              </a:tr>
              <a:tr h="59348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Lecture: 08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Traffic flows</a:t>
                      </a:r>
                    </a:p>
                    <a:p>
                      <a:pPr lvl="0" algn="just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Production and inventory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37085" marR="37085" marT="0" marB="0"/>
                </a:tc>
                <a:extLst>
                  <a:ext uri="{0D108BD9-81ED-4DB2-BD59-A6C34878D82A}">
                    <a16:rowId xmlns:a16="http://schemas.microsoft.com/office/drawing/2014/main" val="90743592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37C4F4-18CC-42A8-BA43-C412F9FE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CD95E-A428-4E8F-A603-A71E22D42A60}" type="slidenum">
              <a:rPr lang="th-TH" smtClean="0"/>
              <a:t>2</a:t>
            </a:fld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58CA32-D37A-42A9-A7C7-407D8F6AFD33}"/>
              </a:ext>
            </a:extLst>
          </p:cNvPr>
          <p:cNvSpPr/>
          <p:nvPr/>
        </p:nvSpPr>
        <p:spPr>
          <a:xfrm>
            <a:off x="3381673" y="136525"/>
            <a:ext cx="5980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b="1" u="sng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Lecture Tentative Plan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23417-5CBA-48E6-B9D6-B24FD3865198}"/>
              </a:ext>
            </a:extLst>
          </p:cNvPr>
          <p:cNvSpPr txBox="1"/>
          <p:nvPr/>
        </p:nvSpPr>
        <p:spPr>
          <a:xfrm>
            <a:off x="202301" y="5947213"/>
            <a:ext cx="7348152" cy="649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7100"/>
            <a:r>
              <a:rPr lang="en-US" sz="1200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Recommended Books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40"/>
              </a:lnSpc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42950" marR="914400" lvl="1" indent="-285750">
              <a:lnSpc>
                <a:spcPct val="103000"/>
              </a:lnSpc>
              <a:spcAft>
                <a:spcPts val="0"/>
              </a:spcAft>
              <a:buFont typeface="+mj-lt"/>
              <a:buAutoNum type="arabicPeriod"/>
              <a:tabLst>
                <a:tab pos="12573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C. Richard Cassady, Joel A.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Nachlas</a:t>
            </a: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Probability Models in Operations Research</a:t>
            </a:r>
          </a:p>
          <a:p>
            <a:pPr marL="742950" marR="914400" lvl="1" indent="-285750">
              <a:lnSpc>
                <a:spcPct val="103000"/>
              </a:lnSpc>
              <a:spcAft>
                <a:spcPts val="0"/>
              </a:spcAft>
              <a:buFont typeface="+mj-lt"/>
              <a:buAutoNum type="arabicPeriod"/>
              <a:tabLst>
                <a:tab pos="1257300" algn="l"/>
              </a:tabLst>
            </a:pPr>
            <a:r>
              <a:rPr lang="en-US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Wayne L. Winston, Introduction to Probability Models: Operations Research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695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D790C3-6E92-4C61-B202-8E56EB9AE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087" y="1361547"/>
            <a:ext cx="8562301" cy="51998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F210F0-D7EC-4EE1-B247-8398BDA4D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12" y="1250669"/>
            <a:ext cx="3648075" cy="1543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A3BBC-68C8-4568-9A0C-7721F8459139}"/>
              </a:ext>
            </a:extLst>
          </p:cNvPr>
          <p:cNvSpPr txBox="1"/>
          <p:nvPr/>
        </p:nvSpPr>
        <p:spPr>
          <a:xfrm>
            <a:off x="525764" y="296562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58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F1DFB1-0FA2-4B96-9451-18D84A9A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0" y="2166979"/>
            <a:ext cx="10515600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29586-B1FA-4A25-BB45-D1FEF217E134}"/>
              </a:ext>
            </a:extLst>
          </p:cNvPr>
          <p:cNvSpPr txBox="1"/>
          <p:nvPr/>
        </p:nvSpPr>
        <p:spPr>
          <a:xfrm>
            <a:off x="801111" y="500021"/>
            <a:ext cx="9249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In Each state</a:t>
            </a:r>
          </a:p>
          <a:p>
            <a:r>
              <a:rPr lang="en-US" b="1" dirty="0">
                <a:solidFill>
                  <a:srgbClr val="002060"/>
                </a:solidFill>
              </a:rPr>
              <a:t>Self Loop + Out arrow = 1, but not count incoming arrow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30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3664-D45C-44CB-8220-A845484F8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15" y="221820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Stochastic Process</a:t>
            </a:r>
            <a:endParaRPr lang="th-TH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085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0FAF-4870-4AAD-9679-A4D90607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97" y="154734"/>
            <a:ext cx="10515600" cy="5263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Random Variable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A6FA-C40C-43D5-9439-7A337CB58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53" y="919317"/>
            <a:ext cx="11688271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 Random Variable assigns a numerical value to the outcomes in the sample space of a random phenomena.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 Random Variable is a set of possible values from a random experiment. OR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a variable whose possible values are numerical outcomes of random phenomena.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denoted by capital X.</a:t>
            </a:r>
            <a:endParaRPr lang="th-TH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BDD40-4723-4AAB-92E6-1CBADEE9D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7" y="3641416"/>
            <a:ext cx="5157999" cy="1867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D30DB0-9BDA-4E8B-934F-9B30FC48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96" y="3641413"/>
            <a:ext cx="6425751" cy="1867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5C8F9B-8C66-4D44-9573-7DF6AB5BC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953" y="5591175"/>
            <a:ext cx="4343400" cy="1064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39ECF1-3F60-4CF3-A93F-71AB92AD9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379" y="5508931"/>
            <a:ext cx="3162300" cy="123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26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F350CD-7C58-4748-AB23-8776BAD671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52695" y="877605"/>
            <a:ext cx="4295775" cy="242222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0A0838-2F39-4F6E-ABDC-CA56DE312E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018964"/>
              </p:ext>
            </p:extLst>
          </p:nvPr>
        </p:nvGraphicFramePr>
        <p:xfrm>
          <a:off x="566695" y="877605"/>
          <a:ext cx="5725160" cy="23591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8175">
                  <a:extLst>
                    <a:ext uri="{9D8B030D-6E8A-4147-A177-3AD203B41FA5}">
                      <a16:colId xmlns:a16="http://schemas.microsoft.com/office/drawing/2014/main" val="2300453545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3714691403"/>
                    </a:ext>
                  </a:extLst>
                </a:gridCol>
                <a:gridCol w="1908810">
                  <a:extLst>
                    <a:ext uri="{9D8B030D-6E8A-4147-A177-3AD203B41FA5}">
                      <a16:colId xmlns:a16="http://schemas.microsoft.com/office/drawing/2014/main" val="13455149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No: of (X) Cell/Mobile Phones, X = Random Variable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Customers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Prob P(X=x), x=no: of values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9962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450/1000 = 0.45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5426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340/1000 = 0.34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500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110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110/1000 = 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5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40/1000 = 0.04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149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40/1000 = 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179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20/1000 = 0.02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249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>
                          <a:effectLst/>
                        </a:rPr>
                        <a:t>1000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05245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F8AAD58-5292-49E9-AC45-0A46687AA519}"/>
              </a:ext>
            </a:extLst>
          </p:cNvPr>
          <p:cNvSpPr txBox="1"/>
          <p:nvPr/>
        </p:nvSpPr>
        <p:spPr>
          <a:xfrm>
            <a:off x="436970" y="291313"/>
            <a:ext cx="11256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Q: Suppose a Company want to increase the sell of their Mobiles 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DD240-2CE5-46F1-ABB8-0F46EE6EDA42}"/>
              </a:ext>
            </a:extLst>
          </p:cNvPr>
          <p:cNvSpPr txBox="1"/>
          <p:nvPr/>
        </p:nvSpPr>
        <p:spPr>
          <a:xfrm>
            <a:off x="299658" y="3299833"/>
            <a:ext cx="1125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4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B00FAF-22E2-477D-A866-A7188D3CF5C5}"/>
                  </a:ext>
                </a:extLst>
              </p:cNvPr>
              <p:cNvSpPr txBox="1"/>
              <p:nvPr/>
            </p:nvSpPr>
            <p:spPr>
              <a:xfrm>
                <a:off x="299659" y="3978319"/>
                <a:ext cx="1125602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04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06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 = </a:t>
                </a:r>
                <a:r>
                  <a:rPr lang="en-US" sz="2000" dirty="0"/>
                  <a:t>1000* 0.06 = 60 customers</a:t>
                </a:r>
                <a:endParaRPr lang="th-TH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DB00FAF-22E2-477D-A866-A7188D3CF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9" y="3978319"/>
                <a:ext cx="11256020" cy="307777"/>
              </a:xfrm>
              <a:prstGeom prst="rect">
                <a:avLst/>
              </a:prstGeom>
              <a:blipFill>
                <a:blip r:embed="rId3"/>
                <a:stretch>
                  <a:fillRect l="-758" t="-34000" b="-42000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E66A769-4ACA-4F16-AA68-623AE133356A}"/>
              </a:ext>
            </a:extLst>
          </p:cNvPr>
          <p:cNvSpPr txBox="1"/>
          <p:nvPr/>
        </p:nvSpPr>
        <p:spPr>
          <a:xfrm>
            <a:off x="299659" y="4343404"/>
            <a:ext cx="11256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2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7D2ED-2E4F-4BCE-B297-57E3C3B39153}"/>
                  </a:ext>
                </a:extLst>
              </p:cNvPr>
              <p:cNvSpPr txBox="1"/>
              <p:nvPr/>
            </p:nvSpPr>
            <p:spPr>
              <a:xfrm>
                <a:off x="299658" y="4875052"/>
                <a:ext cx="1174129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04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04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21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/>
                  <a:t> = </a:t>
                </a:r>
                <a:r>
                  <a:rPr lang="en-US" sz="1800" dirty="0"/>
                  <a:t>1000* 0.21 = 210 customers</a:t>
                </a:r>
                <a:endParaRPr lang="th-TH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47D2ED-2E4F-4BCE-B297-57E3C3B39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58" y="4875052"/>
                <a:ext cx="11741291" cy="646331"/>
              </a:xfrm>
              <a:prstGeom prst="rect">
                <a:avLst/>
              </a:prstGeom>
              <a:blipFill>
                <a:blip r:embed="rId4"/>
                <a:stretch>
                  <a:fillRect l="-415" t="-5660" b="-10377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BC56DE7B-C5A7-49D7-BDE8-728707A7F04F}"/>
              </a:ext>
            </a:extLst>
          </p:cNvPr>
          <p:cNvSpPr txBox="1"/>
          <p:nvPr/>
        </p:nvSpPr>
        <p:spPr>
          <a:xfrm>
            <a:off x="224553" y="5441569"/>
            <a:ext cx="108916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Q: What are the probability that out of 1000 customers buy more than 1 cell phones?</a:t>
            </a:r>
            <a:endParaRPr lang="th-TH" sz="24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30F4D5-5009-46F0-B82F-984F32D2A67E}"/>
                  </a:ext>
                </a:extLst>
              </p:cNvPr>
              <p:cNvSpPr txBox="1"/>
              <p:nvPr/>
            </p:nvSpPr>
            <p:spPr>
              <a:xfrm>
                <a:off x="348336" y="6077521"/>
                <a:ext cx="11158664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04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55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/>
                  <a:t> = </a:t>
                </a:r>
                <a:r>
                  <a:rPr lang="en-US" sz="1600" dirty="0"/>
                  <a:t>1000* 0.55 = 550 customers</a:t>
                </a:r>
                <a:endParaRPr lang="th-TH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30F4D5-5009-46F0-B82F-984F32D2A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36" y="6077521"/>
                <a:ext cx="11158664" cy="584775"/>
              </a:xfrm>
              <a:prstGeom prst="rect">
                <a:avLst/>
              </a:prstGeom>
              <a:blipFill>
                <a:blip r:embed="rId5"/>
                <a:stretch>
                  <a:fillRect l="-273" t="-3125" b="-9375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70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30FAF-4870-4AAD-9679-A4D90607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297" y="154734"/>
            <a:ext cx="10515600" cy="52630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Stochastic Process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7A6FA-C40C-43D5-9439-7A337CB58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53" y="919317"/>
            <a:ext cx="11688271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Any process changes with respect to time is known as Stochastic Process.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Stochastic Process is a probabilistic type model, in which the current state of a process depend all its previous state.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It is a family of random variable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7030A0"/>
                </a:solidFill>
              </a:rPr>
              <a:t>Uses: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To examine and predict the behavior of consumers in terms of their brand loyalty and switching patterns to other brands.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Usually constructed in terms of transition probabilities.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Used to study the stock market price movements</a:t>
            </a:r>
          </a:p>
        </p:txBody>
      </p:sp>
    </p:spTree>
    <p:extLst>
      <p:ext uri="{BB962C8B-B14F-4D97-AF65-F5344CB8AC3E}">
        <p14:creationId xmlns:p14="http://schemas.microsoft.com/office/powerpoint/2010/main" val="104327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3DCB0-5112-4269-8648-E6AD96152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54174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93740-E14C-49FD-BAD4-2BC25F65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836123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Markov Chain is said to be irreducible if every state communicate with every other state, otherwise it is called as Not Irreducible.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83F0E6-F4E9-4E7D-9E4E-90EB112D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311560"/>
            <a:ext cx="2438400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82F75-EF6D-44B4-8FE0-6FDFEDDCE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473485"/>
            <a:ext cx="3629025" cy="1162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E17389-F507-4C4C-8E9A-F9A624F053B1}"/>
              </a:ext>
            </a:extLst>
          </p:cNvPr>
          <p:cNvSpPr txBox="1"/>
          <p:nvPr/>
        </p:nvSpPr>
        <p:spPr>
          <a:xfrm>
            <a:off x="7038975" y="2367171"/>
            <a:ext cx="43243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Irreducible (</a:t>
            </a:r>
            <a:r>
              <a:rPr lang="en-US" sz="2400" b="1" dirty="0"/>
              <a:t>original sate always </a:t>
            </a:r>
          </a:p>
          <a:p>
            <a:r>
              <a:rPr lang="en-US" sz="2400" b="1" dirty="0"/>
              <a:t>count as reachable</a:t>
            </a:r>
            <a:r>
              <a:rPr lang="en-US" sz="24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dirty="0"/>
              <a:t>C(0) = {0,1,2} </a:t>
            </a:r>
          </a:p>
          <a:p>
            <a:r>
              <a:rPr lang="en-US" dirty="0"/>
              <a:t>C(1) = {0,1,2}</a:t>
            </a:r>
          </a:p>
          <a:p>
            <a:r>
              <a:rPr lang="en-US" dirty="0"/>
              <a:t>C(2) = {0,1,2}</a:t>
            </a:r>
            <a:endParaRPr lang="th-T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FA5E1A-F30A-4D74-9BCF-B752D3B1464D}"/>
              </a:ext>
            </a:extLst>
          </p:cNvPr>
          <p:cNvSpPr txBox="1"/>
          <p:nvPr/>
        </p:nvSpPr>
        <p:spPr>
          <a:xfrm>
            <a:off x="295275" y="178834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08811E-A293-42DF-A420-BAEAF0D11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3955396"/>
            <a:ext cx="5934075" cy="26700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C35CC7-3462-4077-B2AC-2C7A8C6C70A4}"/>
              </a:ext>
            </a:extLst>
          </p:cNvPr>
          <p:cNvSpPr txBox="1"/>
          <p:nvPr/>
        </p:nvSpPr>
        <p:spPr>
          <a:xfrm>
            <a:off x="6970826" y="4566281"/>
            <a:ext cx="42392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Irreducible (</a:t>
            </a:r>
            <a:r>
              <a:rPr lang="en-US" sz="2400" b="1" dirty="0"/>
              <a:t>original sate always </a:t>
            </a:r>
          </a:p>
          <a:p>
            <a:r>
              <a:rPr lang="en-US" sz="2400" b="1" dirty="0"/>
              <a:t>count as reachable</a:t>
            </a:r>
            <a:r>
              <a:rPr lang="en-US" sz="24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2400" dirty="0"/>
              <a:t>C(1) = {1,2,3,4} </a:t>
            </a:r>
          </a:p>
          <a:p>
            <a:r>
              <a:rPr lang="en-US" sz="2400" dirty="0"/>
              <a:t>C(2) = {1,2,3,4}</a:t>
            </a:r>
          </a:p>
          <a:p>
            <a:r>
              <a:rPr lang="en-US" sz="2400" dirty="0"/>
              <a:t>C(3) = {1,2,3,4}</a:t>
            </a:r>
          </a:p>
          <a:p>
            <a:r>
              <a:rPr lang="en-US" sz="2400" dirty="0"/>
              <a:t>C(4) = {1,2,3,4}</a:t>
            </a:r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551845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365C19-D5EB-4F78-A607-5848009E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7" y="1285875"/>
            <a:ext cx="3619500" cy="2143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66EC69-AAEC-4897-9A58-25ABA240D810}"/>
              </a:ext>
            </a:extLst>
          </p:cNvPr>
          <p:cNvSpPr txBox="1"/>
          <p:nvPr/>
        </p:nvSpPr>
        <p:spPr>
          <a:xfrm>
            <a:off x="3835288" y="1193543"/>
            <a:ext cx="4968848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Not Irreducible (</a:t>
            </a:r>
            <a:r>
              <a:rPr lang="en-US" sz="1800" b="1" dirty="0"/>
              <a:t>original sate always count as reachable</a:t>
            </a:r>
            <a:r>
              <a:rPr lang="en-US" sz="18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dirty="0"/>
              <a:t>C(S1) = {S1,S2,S3,S4,S5}</a:t>
            </a:r>
          </a:p>
          <a:p>
            <a:r>
              <a:rPr lang="en-US" dirty="0"/>
              <a:t>C(S2) = {S1,S2,S3,S4,S5}</a:t>
            </a:r>
          </a:p>
          <a:p>
            <a:r>
              <a:rPr lang="en-US" dirty="0"/>
              <a:t>C(S3) = {S1,S2,S3,S4,S5}</a:t>
            </a:r>
          </a:p>
          <a:p>
            <a:r>
              <a:rPr lang="en-US" dirty="0"/>
              <a:t>C(S4) = {S4,S5}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61E0E-4ECA-4378-90B8-C5F38067013F}"/>
              </a:ext>
            </a:extLst>
          </p:cNvPr>
          <p:cNvSpPr txBox="1"/>
          <p:nvPr/>
        </p:nvSpPr>
        <p:spPr>
          <a:xfrm>
            <a:off x="384287" y="50170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FA8246-5B7D-4ACB-8A1E-D3ADA3CE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73" y="4595812"/>
            <a:ext cx="3648075" cy="1952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2BB35-08D6-48C9-A23A-CC9E5FA5CAB9}"/>
              </a:ext>
            </a:extLst>
          </p:cNvPr>
          <p:cNvSpPr txBox="1"/>
          <p:nvPr/>
        </p:nvSpPr>
        <p:spPr>
          <a:xfrm>
            <a:off x="4549071" y="4180344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Irreducible (</a:t>
            </a:r>
            <a:r>
              <a:rPr lang="en-US" sz="2000" b="1" dirty="0"/>
              <a:t>original sate always </a:t>
            </a:r>
          </a:p>
          <a:p>
            <a:r>
              <a:rPr lang="en-US" sz="2000" b="1" dirty="0"/>
              <a:t>count as reachable</a:t>
            </a:r>
            <a:r>
              <a:rPr lang="en-US" sz="2000" b="1" dirty="0">
                <a:solidFill>
                  <a:srgbClr val="C00000"/>
                </a:solidFill>
              </a:rPr>
              <a:t>)</a:t>
            </a:r>
          </a:p>
          <a:p>
            <a:r>
              <a:rPr lang="en-US" sz="2000" dirty="0"/>
              <a:t>C(S1) = {S1,S2,S3,S4,S5}</a:t>
            </a:r>
          </a:p>
          <a:p>
            <a:r>
              <a:rPr lang="en-US" sz="2000" dirty="0"/>
              <a:t>C(S2) = {S1,S2,S3,S4,S5}</a:t>
            </a:r>
          </a:p>
          <a:p>
            <a:r>
              <a:rPr lang="en-US" sz="2000" dirty="0"/>
              <a:t>C(S3) = {S1,S2,S3,S4,S5}</a:t>
            </a:r>
          </a:p>
          <a:p>
            <a:r>
              <a:rPr lang="en-US" sz="2000" dirty="0"/>
              <a:t>C(S4) = {S1,S2,S3,S4,S5}</a:t>
            </a:r>
          </a:p>
          <a:p>
            <a:r>
              <a:rPr lang="en-US" sz="2000" dirty="0"/>
              <a:t>C(S5) = {S1,S2,S3,S4,S5}</a:t>
            </a:r>
          </a:p>
          <a:p>
            <a:endParaRPr lang="th-TH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CFFBD6E-C489-4F6F-878E-246E34D0CE59}"/>
              </a:ext>
            </a:extLst>
          </p:cNvPr>
          <p:cNvSpPr/>
          <p:nvPr/>
        </p:nvSpPr>
        <p:spPr>
          <a:xfrm>
            <a:off x="215788" y="1024926"/>
            <a:ext cx="8208022" cy="2770239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CB89D9-EA26-4C79-A1FD-A7E0208FAF8A}"/>
              </a:ext>
            </a:extLst>
          </p:cNvPr>
          <p:cNvSpPr/>
          <p:nvPr/>
        </p:nvSpPr>
        <p:spPr>
          <a:xfrm>
            <a:off x="368186" y="4056114"/>
            <a:ext cx="7740033" cy="2638045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08ED69C-AC9B-4FA5-B013-0F4D0B65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273" y="64669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854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DAE9C-D64E-463B-BBDE-960E7F777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08" y="1250475"/>
            <a:ext cx="6610350" cy="3629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338EE-74C4-450A-B2D1-0594F31C0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92" y="4960751"/>
            <a:ext cx="8229600" cy="17430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EED0930-6F19-4CA2-8928-EA8EE3D4B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154174"/>
            <a:ext cx="10515600" cy="52686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Irreducible And Not Irreducible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F806AD-65B3-4E72-8D1B-4639E99E962C}"/>
              </a:ext>
            </a:extLst>
          </p:cNvPr>
          <p:cNvSpPr txBox="1"/>
          <p:nvPr/>
        </p:nvSpPr>
        <p:spPr>
          <a:xfrm>
            <a:off x="295275" y="72725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Q: Check whether Markov Chain is Irreducible or Not Irreducible</a:t>
            </a:r>
            <a:endParaRPr lang="th-TH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864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C367-701F-45CF-9F0D-C61ECAFC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10" y="99394"/>
            <a:ext cx="10515600" cy="5816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Recurrent State of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5999-8004-4C0B-84BC-2DBE86CE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22" y="7817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A recurrent state is a state for which whatever the transitions you make there is always a path to go back to that initial state, otherwise it is a transient state.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DC2C7-A32A-4107-9580-B3BAA4549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15" y="1982549"/>
            <a:ext cx="5446614" cy="458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3A5FC5-5F05-4728-B4C6-D23F9AD9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41" y="1866815"/>
            <a:ext cx="5595937" cy="458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3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4CB2-7CBB-4D10-B376-22EE406995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405" y="194209"/>
            <a:ext cx="11353126" cy="1925904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Operation Research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Operational Research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Quantitative Techniques for Management /</a:t>
            </a:r>
            <a:br>
              <a:rPr lang="en-US" sz="3200" b="1" dirty="0">
                <a:solidFill>
                  <a:srgbClr val="7030A0"/>
                </a:solidFill>
              </a:rPr>
            </a:br>
            <a:r>
              <a:rPr lang="en-US" sz="3200" b="1" dirty="0">
                <a:solidFill>
                  <a:srgbClr val="7030A0"/>
                </a:solidFill>
              </a:rPr>
              <a:t>Quantitative Analysis for Management /</a:t>
            </a:r>
            <a:endParaRPr lang="th-TH" sz="3200" b="1" dirty="0">
              <a:solidFill>
                <a:srgbClr val="7030A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C74CCB-6905-44FB-A473-7D6636129BBA}"/>
              </a:ext>
            </a:extLst>
          </p:cNvPr>
          <p:cNvSpPr/>
          <p:nvPr/>
        </p:nvSpPr>
        <p:spPr>
          <a:xfrm>
            <a:off x="995319" y="3123525"/>
            <a:ext cx="2848397" cy="1561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Operation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0ECBF-6C6B-44C0-9EAC-08DB32C6B7B2}"/>
              </a:ext>
            </a:extLst>
          </p:cNvPr>
          <p:cNvSpPr txBox="1"/>
          <p:nvPr/>
        </p:nvSpPr>
        <p:spPr>
          <a:xfrm>
            <a:off x="995319" y="4814760"/>
            <a:ext cx="311745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means a thing that is ready to use or in a working condition.</a:t>
            </a:r>
            <a:endParaRPr lang="th-T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F52D3E5-0C6A-4021-8562-C646126857C2}"/>
              </a:ext>
            </a:extLst>
          </p:cNvPr>
          <p:cNvSpPr/>
          <p:nvPr/>
        </p:nvSpPr>
        <p:spPr>
          <a:xfrm>
            <a:off x="6096000" y="3172078"/>
            <a:ext cx="3048000" cy="146465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BEC139-4145-4792-BF47-EB4F8BDD80CE}"/>
              </a:ext>
            </a:extLst>
          </p:cNvPr>
          <p:cNvSpPr txBox="1"/>
          <p:nvPr/>
        </p:nvSpPr>
        <p:spPr>
          <a:xfrm>
            <a:off x="6096000" y="4636736"/>
            <a:ext cx="41936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means to investigate something or to test something or To investigate or To review.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9314745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C367-701F-45CF-9F0D-C61ECAFC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10" y="99394"/>
            <a:ext cx="10515600" cy="5816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Recurrent State of Markov Chain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15999-8004-4C0B-84BC-2DBE86CE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22" y="78175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NonBreakingSpaceOverride"/>
              </a:rPr>
              <a:t>A recurrent state is a state for which whatever the transitions you make there is always a path to go back to that initial state, otherwise it is a transient state.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92C1EE-57FD-443B-B31B-B9E99D36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724" y="1951192"/>
            <a:ext cx="8801437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15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881C-9E49-467A-B69B-9349ADDE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225" y="29869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i="1" dirty="0"/>
              <a:t>THE END</a:t>
            </a:r>
            <a:endParaRPr lang="th-TH" sz="6600" b="1" i="1" dirty="0"/>
          </a:p>
        </p:txBody>
      </p:sp>
    </p:spTree>
    <p:extLst>
      <p:ext uri="{BB962C8B-B14F-4D97-AF65-F5344CB8AC3E}">
        <p14:creationId xmlns:p14="http://schemas.microsoft.com/office/powerpoint/2010/main" val="349168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12B4B-7CDA-4F9E-8B01-5244FEB8D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92" y="234669"/>
            <a:ext cx="11297156" cy="768743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rgbClr val="7030A0"/>
                </a:solidFill>
              </a:rPr>
              <a:t>Operation Research 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9030C-D737-44BE-8945-11425FE8C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392" y="1003412"/>
            <a:ext cx="11771216" cy="574852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We all are doing operational research in daily life to make better decision for our profit or for maximizing our profit.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You can purchase something and than you compare 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Each industry apply the operational research to maximize the profit.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3600" dirty="0"/>
              <a:t>Operation research also helps us to develop a model for decision making.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3600" dirty="0"/>
          </a:p>
          <a:p>
            <a:pPr marL="0" indent="0">
              <a:buNone/>
            </a:pPr>
            <a:endParaRPr lang="th-TH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814122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02A64F-B952-4557-BF46-E934BDA3A95B}"/>
              </a:ext>
            </a:extLst>
          </p:cNvPr>
          <p:cNvSpPr/>
          <p:nvPr/>
        </p:nvSpPr>
        <p:spPr>
          <a:xfrm>
            <a:off x="3544312" y="275129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Mathematical Model</a:t>
            </a:r>
            <a:endParaRPr lang="th-TH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A7A903-B604-4340-B005-80008F50C4CD}"/>
              </a:ext>
            </a:extLst>
          </p:cNvPr>
          <p:cNvSpPr/>
          <p:nvPr/>
        </p:nvSpPr>
        <p:spPr>
          <a:xfrm>
            <a:off x="1301469" y="3221177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Deterministic Model</a:t>
            </a:r>
            <a:endParaRPr lang="th-TH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16E7B3D-6168-4FCC-8154-176D52E47E99}"/>
              </a:ext>
            </a:extLst>
          </p:cNvPr>
          <p:cNvSpPr/>
          <p:nvPr/>
        </p:nvSpPr>
        <p:spPr>
          <a:xfrm>
            <a:off x="5874818" y="3221177"/>
            <a:ext cx="2888857" cy="12138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Probabilistic Model</a:t>
            </a:r>
            <a:endParaRPr lang="th-TH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06E051-AE89-4BE4-ADC2-6BF0AE3F822C}"/>
              </a:ext>
            </a:extLst>
          </p:cNvPr>
          <p:cNvCxnSpPr>
            <a:stCxn id="5" idx="2"/>
          </p:cNvCxnSpPr>
          <p:nvPr/>
        </p:nvCxnSpPr>
        <p:spPr>
          <a:xfrm>
            <a:off x="4988741" y="1488934"/>
            <a:ext cx="4046" cy="68580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F10F50-56AA-49D1-93B7-B8CC7210D950}"/>
              </a:ext>
            </a:extLst>
          </p:cNvPr>
          <p:cNvCxnSpPr/>
          <p:nvPr/>
        </p:nvCxnSpPr>
        <p:spPr>
          <a:xfrm flipH="1">
            <a:off x="2581360" y="2174734"/>
            <a:ext cx="24073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FBE3EB-484C-4AB9-9B83-5C23E7158914}"/>
              </a:ext>
            </a:extLst>
          </p:cNvPr>
          <p:cNvCxnSpPr/>
          <p:nvPr/>
        </p:nvCxnSpPr>
        <p:spPr>
          <a:xfrm flipH="1">
            <a:off x="4988741" y="2174734"/>
            <a:ext cx="2407381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A98782-C94F-460E-955C-22D83A014E56}"/>
              </a:ext>
            </a:extLst>
          </p:cNvPr>
          <p:cNvCxnSpPr>
            <a:cxnSpLocks/>
          </p:cNvCxnSpPr>
          <p:nvPr/>
        </p:nvCxnSpPr>
        <p:spPr>
          <a:xfrm>
            <a:off x="2581360" y="2174734"/>
            <a:ext cx="4046" cy="103645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2D50C-2AA6-4792-805F-7C6E62497003}"/>
              </a:ext>
            </a:extLst>
          </p:cNvPr>
          <p:cNvCxnSpPr>
            <a:cxnSpLocks/>
          </p:cNvCxnSpPr>
          <p:nvPr/>
        </p:nvCxnSpPr>
        <p:spPr>
          <a:xfrm flipV="1">
            <a:off x="7396122" y="2174734"/>
            <a:ext cx="1" cy="104644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91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7A362-5EBF-42DE-9D9F-82896E3A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3BDDD-4412-435D-8DC0-DABC926E8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673" y="1135062"/>
            <a:ext cx="115554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00B0F0"/>
                </a:solidFill>
              </a:rPr>
              <a:t>Such models assume conditions of complete certainty and perfect knowledge.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/>
                </a:solidFill>
              </a:rPr>
              <a:t>Such models can assume different values with given probability.</a:t>
            </a:r>
            <a:endParaRPr lang="th-TH" sz="2800" dirty="0">
              <a:solidFill>
                <a:schemeClr val="accent2"/>
              </a:solidFill>
            </a:endParaRPr>
          </a:p>
          <a:p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550E9-B2A5-40F3-B563-27C6EEF4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085975"/>
            <a:ext cx="7498282" cy="2724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32BEAA-4C9D-41A6-B5C9-FAC48F6D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73" y="4612460"/>
            <a:ext cx="10962348" cy="2269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13027-07A9-4F2D-8CDF-DA667564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409" y="2352675"/>
            <a:ext cx="4148306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88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860821-E57A-4FC7-B7D2-7E06B4FA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546" y="1764062"/>
            <a:ext cx="9772650" cy="49110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779848-97B5-45AB-A0C1-62BCEA830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13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93BB3-AA6E-41ED-917E-F3D620F93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1262357"/>
            <a:ext cx="10020300" cy="56522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F0A392-CA5C-4187-A301-DF762B9AA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F77574-D8A3-4C1D-A4AE-B64910ACB049}"/>
                  </a:ext>
                </a:extLst>
              </p14:cNvPr>
              <p14:cNvContentPartPr/>
              <p14:nvPr/>
            </p14:nvContentPartPr>
            <p14:xfrm>
              <a:off x="6190171" y="4820527"/>
              <a:ext cx="498240" cy="997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F77574-D8A3-4C1D-A4AE-B64910ACB0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2171" y="4802527"/>
                <a:ext cx="533880" cy="10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65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34303-9845-47CD-9509-B6387BE4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149069"/>
            <a:ext cx="9763125" cy="46455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175470-F92E-4232-9724-DF6CEAF4D969}"/>
              </a:ext>
            </a:extLst>
          </p:cNvPr>
          <p:cNvSpPr txBox="1"/>
          <p:nvPr/>
        </p:nvSpPr>
        <p:spPr>
          <a:xfrm>
            <a:off x="64736" y="5826978"/>
            <a:ext cx="4361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Suppose 10 person height is 6 feet and weight should be 70 kg. It is not necessary every person having height 6 feet and its weight is 70 kg </a:t>
            </a:r>
            <a:endParaRPr lang="th-TH" sz="16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E1515F-479E-4F03-B7E5-D9D5445E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73" y="294017"/>
            <a:ext cx="11745042" cy="1325563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Deterministic Versus Probabilistic Model</a:t>
            </a:r>
            <a:br>
              <a:rPr lang="en-US" sz="4400" b="1" dirty="0">
                <a:solidFill>
                  <a:srgbClr val="7030A0"/>
                </a:solidFill>
              </a:rPr>
            </a:b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25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1645</Words>
  <Application>Microsoft Office PowerPoint</Application>
  <PresentationFormat>Widescreen</PresentationFormat>
  <Paragraphs>191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NonBreakingSpaceOverride</vt:lpstr>
      <vt:lpstr>Nunito</vt:lpstr>
      <vt:lpstr>Times New Roman</vt:lpstr>
      <vt:lpstr>Wingdings</vt:lpstr>
      <vt:lpstr>Office Theme</vt:lpstr>
      <vt:lpstr>Operation Research Credit Hours = 3  by   Dr. Wazir Muhammad Laghari  Email: wazirlaghari@buetk.edu.pk</vt:lpstr>
      <vt:lpstr>PowerPoint Presentation</vt:lpstr>
      <vt:lpstr>Operation Research / Operational Research / Quantitative Techniques for Management / Quantitative Analysis for Management /</vt:lpstr>
      <vt:lpstr>Operation Research  </vt:lpstr>
      <vt:lpstr>PowerPoint Presentation</vt:lpstr>
      <vt:lpstr>Deterministic Versus Probabilistic Model </vt:lpstr>
      <vt:lpstr>Deterministic Versus Probabilistic Model </vt:lpstr>
      <vt:lpstr>Deterministic Versus Probabilistic Model </vt:lpstr>
      <vt:lpstr>Deterministic Versus Probabilistic Model </vt:lpstr>
      <vt:lpstr>Probability (Calculated Guess)</vt:lpstr>
      <vt:lpstr>Observation or Measurement And  Experiment or Random Experiment</vt:lpstr>
      <vt:lpstr>Experiment , Trial And Outcome</vt:lpstr>
      <vt:lpstr>Sample Space</vt:lpstr>
      <vt:lpstr>Example: Flip a coin 3 times. List the sample space.</vt:lpstr>
      <vt:lpstr>Sample Space of 1 Kid in Line {Boy, Girl}</vt:lpstr>
      <vt:lpstr>Example: Flip a coin 4 times. List the sample space.</vt:lpstr>
      <vt:lpstr>Markov Chain</vt:lpstr>
      <vt:lpstr>PowerPoint Presentation</vt:lpstr>
      <vt:lpstr>PowerPoint Presentation</vt:lpstr>
      <vt:lpstr>PowerPoint Presentation</vt:lpstr>
      <vt:lpstr>PowerPoint Presentation</vt:lpstr>
      <vt:lpstr>Stochastic Process</vt:lpstr>
      <vt:lpstr>Random Variable</vt:lpstr>
      <vt:lpstr>PowerPoint Presentation</vt:lpstr>
      <vt:lpstr>Stochastic Process</vt:lpstr>
      <vt:lpstr>Irreducible And Not Irreducible Markov Chain</vt:lpstr>
      <vt:lpstr>Irreducible And Not Irreducible Markov Chain</vt:lpstr>
      <vt:lpstr>Irreducible And Not Irreducible Markov Chain</vt:lpstr>
      <vt:lpstr>Recurrent State of Markov Chain</vt:lpstr>
      <vt:lpstr>Recurrent State of Markov Chain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 RESEARCH OR OPERATIONAL RESEARCH</dc:title>
  <dc:creator>Wazir laghari</dc:creator>
  <cp:lastModifiedBy>Wazir Laghari</cp:lastModifiedBy>
  <cp:revision>58</cp:revision>
  <dcterms:created xsi:type="dcterms:W3CDTF">2020-11-07T06:28:16Z</dcterms:created>
  <dcterms:modified xsi:type="dcterms:W3CDTF">2021-10-29T15:57:30Z</dcterms:modified>
</cp:coreProperties>
</file>